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3" r:id="rId4"/>
    <p:sldId id="259" r:id="rId5"/>
    <p:sldId id="274" r:id="rId6"/>
    <p:sldId id="275" r:id="rId7"/>
    <p:sldId id="278" r:id="rId8"/>
    <p:sldId id="262" r:id="rId9"/>
    <p:sldId id="263" r:id="rId10"/>
    <p:sldId id="264" r:id="rId11"/>
    <p:sldId id="265" r:id="rId12"/>
    <p:sldId id="276" r:id="rId13"/>
    <p:sldId id="267" r:id="rId14"/>
    <p:sldId id="268" r:id="rId15"/>
    <p:sldId id="269" r:id="rId16"/>
    <p:sldId id="279" r:id="rId17"/>
    <p:sldId id="277" r:id="rId18"/>
    <p:sldId id="270" r:id="rId19"/>
    <p:sldId id="271" r:id="rId20"/>
    <p:sldId id="272" r:id="rId21"/>
  </p:sldIdLst>
  <p:sldSz cx="9144000" cy="6858000" type="screen4x3"/>
  <p:notesSz cx="6858000" cy="9144000"/>
  <p:embeddedFontLs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145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35312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9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38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15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3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68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61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6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4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10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9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4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6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321966"/>
            <a:ext cx="8520599" cy="255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4095066"/>
            <a:ext cx="8520599" cy="120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607766"/>
            <a:ext cx="4045199" cy="2012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199" cy="179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mo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hyperlink" Target="http://www.vanderbilt.edu/USLI/2015/" TargetMode="External"/><Relationship Id="rId4" Type="http://schemas.openxmlformats.org/officeDocument/2006/relationships/hyperlink" Target="https://github.com/finger563/agse201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7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b="1" dirty="0" smtClean="0"/>
              <a:t>ROSMOD</a:t>
            </a:r>
            <a:r>
              <a:rPr lang="en" sz="2800" dirty="0" smtClean="0"/>
              <a:t>: </a:t>
            </a:r>
            <a:r>
              <a:rPr lang="en-US" sz="2800" dirty="0"/>
              <a:t>A Toolsuite for Modeling, Generating,</a:t>
            </a:r>
            <a:br>
              <a:rPr lang="en-US" sz="2800" dirty="0"/>
            </a:br>
            <a:r>
              <a:rPr lang="en-US" sz="2800" dirty="0"/>
              <a:t>Deploying, and Managing Distributed Real-time</a:t>
            </a:r>
            <a:br>
              <a:rPr lang="en-US" sz="2800" dirty="0"/>
            </a:br>
            <a:r>
              <a:rPr lang="en-US" sz="2800" dirty="0"/>
              <a:t>Component-based Software using ROS</a:t>
            </a:r>
            <a:endParaRPr lang="en" sz="2800" dirty="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Pranav Srinivas Kumar, William </a:t>
            </a:r>
            <a:r>
              <a:rPr lang="en" dirty="0" smtClean="0"/>
              <a:t>Emfinger, and </a:t>
            </a:r>
            <a:r>
              <a:rPr lang="en" dirty="0"/>
              <a:t>Gabor </a:t>
            </a:r>
            <a:r>
              <a:rPr lang="en" dirty="0" smtClean="0"/>
              <a:t>Karsai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Institute for Software-Integrated Systems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Vanderbilt University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sz="1200" dirty="0"/>
              <a:t>This work was supported by DARPA under contract NNA11AB14C and USAF/AFRL under Cooperative Agreement FA8750-13-2-0050, and by the National Science Foundation (CNS-1035655). The activities of the 2014-15 Vanderbilt Aerospace Club were sponsored by the Department of Mechanical Engineering and the Boeing </a:t>
            </a:r>
            <a:r>
              <a:rPr lang="en" sz="1200" dirty="0" smtClean="0"/>
              <a:t>company. </a:t>
            </a:r>
            <a:r>
              <a:rPr lang="en" sz="1200" dirty="0"/>
              <a:t>Any opinions, findings, and conclusions or recommendations expressed in this material are those of the author(s) and do not necessarily reflect the views of DARPA, USAF/AFRL, NSF, or the Boeing </a:t>
            </a:r>
            <a:r>
              <a:rPr lang="en" sz="1200" dirty="0" smtClean="0"/>
              <a:t>Company.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46" y="152400"/>
            <a:ext cx="1555337" cy="1143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Deployment Infrastructure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9200"/>
            <a:ext cx="8610600" cy="534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u="sng" dirty="0"/>
              <a:t>A</a:t>
            </a:r>
            <a:r>
              <a:rPr lang="en" dirty="0"/>
              <a:t>utonomous </a:t>
            </a:r>
            <a:r>
              <a:rPr lang="en" b="1" u="sng" dirty="0"/>
              <a:t>G</a:t>
            </a:r>
            <a:r>
              <a:rPr lang="en" dirty="0"/>
              <a:t>round </a:t>
            </a:r>
            <a:r>
              <a:rPr lang="en" b="1" u="sng" dirty="0"/>
              <a:t>S</a:t>
            </a:r>
            <a:r>
              <a:rPr lang="en" dirty="0"/>
              <a:t>upport </a:t>
            </a:r>
            <a:r>
              <a:rPr lang="en" b="1" u="sng" dirty="0"/>
              <a:t>E</a:t>
            </a:r>
            <a:r>
              <a:rPr lang="en" dirty="0"/>
              <a:t>quipment (AGSE) Robot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80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NASA Student Launch Competition, 2014-2015</a:t>
            </a:r>
          </a:p>
          <a:p>
            <a:pPr rtl="0">
              <a:spcBef>
                <a:spcPts val="0"/>
              </a:spcBef>
              <a:spcAft>
                <a:spcPts val="180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Vanderbilt Aerospace Club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Pranav Srinivas Kumar, William Emfinger, Dexter Watkins, Benjamin Gasser, Connor Caldwell, Frederick Folz, Alex Goodman, Christopher Lyne, Jacob Moore, Cameron Ridgewell, Robin Midgett and Amrutur Anilkumar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NASA Student Launch Competition</a:t>
            </a:r>
            <a:endParaRPr lang="en" dirty="0"/>
          </a:p>
        </p:txBody>
      </p:sp>
      <p:sp>
        <p:nvSpPr>
          <p:cNvPr id="5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Research-based Competition: Stimulate Rapid, Low-cost Development of Rocket Propulsion &amp; Space Exploration Systems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8 Month Cycle: Design, Fabrication, and Testing of Flight Vehicles, Payloads and Ground Support Equipment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2014-2015 Competition: Simulate a </a:t>
            </a:r>
            <a:r>
              <a:rPr lang="en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Mars Ascent Vehicle</a:t>
            </a:r>
            <a:r>
              <a:rPr lang="en" sz="2000" dirty="0" smtClean="0">
                <a:solidFill>
                  <a:srgbClr val="0C343D"/>
                </a:solidFill>
              </a:rPr>
              <a:t> (MAV)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Perform Sample Recovery from the Martian Surface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Design &amp; Deploy an AGSE Robot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Autonomously retrieve a sample off the ground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Store sample in the payload bay of the rocket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Launch MAV rocket to an altitude of 3000 ft. and recover sample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555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AGSE Overview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95400"/>
            <a:ext cx="7728026" cy="528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Construction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1524000"/>
            <a:ext cx="2438400" cy="49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148" y="4191000"/>
            <a:ext cx="3180992" cy="21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148" y="1615378"/>
            <a:ext cx="3178652" cy="234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62978"/>
            <a:ext cx="2971800" cy="50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ROSMOD AGSE Software Model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14166"/>
            <a:ext cx="8631969" cy="428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Software Deployment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3" y="1143000"/>
            <a:ext cx="6010750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3048000"/>
            <a:ext cx="5102287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3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ROSMOD AGSE </a:t>
            </a:r>
            <a:r>
              <a:rPr lang="en" dirty="0" smtClean="0"/>
              <a:t>Deployment</a:t>
            </a:r>
            <a:endParaRPr lang="en" dirty="0"/>
          </a:p>
        </p:txBody>
      </p:sp>
      <p:pic>
        <p:nvPicPr>
          <p:cNvPr id="1026" name="Picture 2" descr="C:\Users\prana\OneDrive\Documents\Thesis Proposal\Pranav Thesis\ref\papers\RSP2015--ROSMOD\figs\AGSE_Deploy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" y="1828800"/>
            <a:ext cx="5623449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rana\OneDrive\Documents\Thesis Proposal\Pranav Thesis\ref\papers\RSP2015--ROSMOD\figs\agse_re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-15040"/>
            <a:ext cx="3505200" cy="68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318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Rapid Prototyping </a:t>
            </a:r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464100" y="16890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Iterative Design-Generate-Deploy-Test Cycle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ROSMOD generated nearly 60% of the AGSE software (6000+ lines)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Takes a few seconds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Preserves already written code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Developers fill in the missing pieces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Quick and easy integration with external libraries e.g. OpenCV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Overall software frequently redesigned and tweaked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Large portion of code development in under 3 weeks</a:t>
            </a:r>
          </a:p>
          <a:p>
            <a:pPr marL="976313" indent="-404813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Difficult </a:t>
            </a:r>
            <a:r>
              <a:rPr lang="en-US" sz="2000" dirty="0" smtClean="0">
                <a:solidFill>
                  <a:srgbClr val="0C343D"/>
                </a:solidFill>
              </a:rPr>
              <a:t>without </a:t>
            </a:r>
            <a:r>
              <a:rPr lang="en" sz="2000" dirty="0" smtClean="0">
                <a:solidFill>
                  <a:srgbClr val="0C343D"/>
                </a:solidFill>
              </a:rPr>
              <a:t>ROSMOD, especially with our small team</a:t>
            </a:r>
            <a:endParaRPr lang="en" sz="2000" dirty="0">
              <a:solidFill>
                <a:srgbClr val="0C343D"/>
              </a:solidFill>
            </a:endParaRP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Competition Highlights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99" y="1841433"/>
            <a:ext cx="4651545" cy="44831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1"/>
          <p:cNvSpPr txBox="1">
            <a:spLocks/>
          </p:cNvSpPr>
          <p:nvPr/>
        </p:nvSpPr>
        <p:spPr>
          <a:xfrm>
            <a:off x="228600" y="1689033"/>
            <a:ext cx="4343400" cy="48641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Long Night before Competition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Dynamixel AX12A Servo Failure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Replace with spare MX28T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Difficult communication  protocol &amp; mounting footprint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Mount new servo!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Fix servo_controller package!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Sample Recovery in under 4.5 mins.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-US" sz="2000" dirty="0" smtClean="0">
                <a:solidFill>
                  <a:srgbClr val="0C343D"/>
                </a:solidFill>
              </a:rPr>
              <a:t>We won </a:t>
            </a:r>
            <a:r>
              <a:rPr lang="en-US" sz="2000" dirty="0" smtClean="0">
                <a:solidFill>
                  <a:srgbClr val="0C343D"/>
                </a:solidFill>
                <a:sym typeface="Wingdings" panose="05000000000000000000" pitchFamily="2" charset="2"/>
              </a:rPr>
              <a:t></a:t>
            </a:r>
            <a:endParaRPr lang="en-US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-US" sz="2000" dirty="0" smtClean="0">
                <a:solidFill>
                  <a:srgbClr val="0C343D"/>
                </a:solidFill>
              </a:rPr>
              <a:t>Earned overall </a:t>
            </a:r>
            <a:r>
              <a:rPr lang="en-US" sz="2000" i="1" dirty="0" smtClean="0">
                <a:solidFill>
                  <a:srgbClr val="0C343D"/>
                </a:solidFill>
              </a:rPr>
              <a:t>Autonomous Ground Support Equipment Award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b="1" dirty="0">
                <a:solidFill>
                  <a:srgbClr val="0C343D"/>
                </a:solidFill>
              </a:rPr>
              <a:t>ROSMOD</a:t>
            </a:r>
            <a:r>
              <a:rPr lang="en" sz="2000" dirty="0"/>
              <a:t> is a Model-driven Development (MDD) </a:t>
            </a:r>
            <a:r>
              <a:rPr lang="en" sz="2000" dirty="0" smtClean="0"/>
              <a:t>Toolsuite</a:t>
            </a:r>
            <a:endParaRPr lang="en" sz="2000" dirty="0"/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Designed for Rapid Prototyping Component-based Distributed Real-time Embedded (DRE) Applications with the Robot Operating System (ROS)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Well-suited for large-scale </a:t>
            </a:r>
            <a:r>
              <a:rPr lang="en" sz="2000" dirty="0" smtClean="0"/>
              <a:t>cyber-physical applications </a:t>
            </a:r>
            <a:r>
              <a:rPr lang="en" sz="2000" dirty="0"/>
              <a:t>on </a:t>
            </a:r>
            <a:r>
              <a:rPr lang="en" sz="2000" dirty="0" smtClean="0"/>
              <a:t>distributed embedded </a:t>
            </a:r>
            <a:r>
              <a:rPr lang="en" sz="2000" dirty="0"/>
              <a:t>devices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/>
              <a:t>Includes a </a:t>
            </a:r>
            <a:r>
              <a:rPr lang="en" sz="2000" dirty="0"/>
              <a:t>Graphical User Interface &amp; Rendering </a:t>
            </a:r>
            <a:r>
              <a:rPr lang="en" sz="2000" dirty="0" smtClean="0"/>
              <a:t>Platform to enable model-based development</a:t>
            </a:r>
            <a:endParaRPr lang="en" sz="2000" dirty="0"/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Supports ROS Workspace code generation with code preservation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Supports parallel deployment and monitoring of ROS processes</a:t>
            </a:r>
            <a:r>
              <a:rPr lang="en" sz="2000" i="1" dirty="0"/>
              <a:t> 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Real-World Application: An Autonomous Ground Support Equipment (AGSE) robot for the NASA Student Launch competition, 2014-2015. 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98700"/>
            <a:ext cx="4711500" cy="100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Links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309400"/>
            <a:ext cx="5166300" cy="42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ROSMOD GitHub Organization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https://github.com/rosmod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AGSE Software GitHub Repository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https://github.com/finger563/agse2015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Vanderbilt Aerospace Club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5"/>
              </a:rPr>
              <a:t>http://www.vanderbilt.edu/USLI/2015/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134" y="0"/>
            <a:ext cx="45708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Meta-operating </a:t>
            </a:r>
            <a:r>
              <a:rPr lang="en" sz="2000" dirty="0">
                <a:solidFill>
                  <a:srgbClr val="0C343D"/>
                </a:solidFill>
              </a:rPr>
              <a:t>system framework for Robotic System </a:t>
            </a:r>
            <a:r>
              <a:rPr lang="en" sz="2000" dirty="0" smtClean="0">
                <a:solidFill>
                  <a:srgbClr val="0C343D"/>
                </a:solidFill>
              </a:rPr>
              <a:t>Development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Open-Source Multi-Platform Support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Industrial Robotics, UAV Swarms, Low-power Image Processing Devices, etc. 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Requirement in several DARPA Robotics Projects (DRC)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Enables Development of Network of Interacting ROS </a:t>
            </a:r>
            <a:r>
              <a:rPr lang="en" sz="2000" i="1" dirty="0" smtClean="0">
                <a:solidFill>
                  <a:srgbClr val="0C343D"/>
                </a:solidFill>
              </a:rPr>
              <a:t>nodes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Various Interaction Patterns: Client-Server, Publish-Subscribe, and Time-triggered Operations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 Applications are packaged set of ROS nodes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 Master: Singleton Discovery and Communications Broker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Robot Operating System (ROS)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798291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ROSMOD Component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71600"/>
            <a:ext cx="8126926" cy="501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Each Component has a Message Queue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Each Component has a </a:t>
            </a:r>
            <a:r>
              <a:rPr lang="en" sz="2000" i="1" dirty="0">
                <a:solidFill>
                  <a:srgbClr val="0C343D"/>
                </a:solidFill>
              </a:rPr>
              <a:t>single</a:t>
            </a:r>
            <a:r>
              <a:rPr lang="en" sz="2000" dirty="0">
                <a:solidFill>
                  <a:srgbClr val="0C343D"/>
                </a:solidFill>
              </a:rPr>
              <a:t> executor thread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Each Component exposes </a:t>
            </a:r>
            <a:r>
              <a:rPr lang="en" sz="2000" i="1" dirty="0">
                <a:solidFill>
                  <a:srgbClr val="0C343D"/>
                </a:solidFill>
              </a:rPr>
              <a:t>operations</a:t>
            </a:r>
            <a:r>
              <a:rPr lang="en" sz="2000" dirty="0">
                <a:solidFill>
                  <a:srgbClr val="0C343D"/>
                </a:solidFill>
              </a:rPr>
              <a:t> through port interfaces.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Message Queue receives operation requests from </a:t>
            </a:r>
            <a:r>
              <a:rPr lang="en" sz="2000" dirty="0" smtClean="0">
                <a:solidFill>
                  <a:srgbClr val="0C343D"/>
                </a:solidFill>
              </a:rPr>
              <a:t>other components</a:t>
            </a: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Component Operation Scheduler </a:t>
            </a:r>
            <a:r>
              <a:rPr lang="en" sz="2000" dirty="0" smtClean="0">
                <a:solidFill>
                  <a:srgbClr val="0C343D"/>
                </a:solidFill>
              </a:rPr>
              <a:t>schedules one request at a time from </a:t>
            </a:r>
            <a:r>
              <a:rPr lang="en" sz="2000" dirty="0">
                <a:solidFill>
                  <a:srgbClr val="0C343D"/>
                </a:solidFill>
              </a:rPr>
              <a:t>the queue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Requests are processed based on a scheduling scheme e.g. </a:t>
            </a:r>
            <a:r>
              <a:rPr lang="en" sz="2000" dirty="0" smtClean="0">
                <a:solidFill>
                  <a:srgbClr val="0C343D"/>
                </a:solidFill>
              </a:rPr>
              <a:t>FIFO, PFIFO</a:t>
            </a:r>
            <a:r>
              <a:rPr lang="en" sz="2000" dirty="0">
                <a:solidFill>
                  <a:srgbClr val="0C343D"/>
                </a:solidFill>
              </a:rPr>
              <a:t>, </a:t>
            </a:r>
            <a:r>
              <a:rPr lang="en" sz="2000" dirty="0" smtClean="0">
                <a:solidFill>
                  <a:srgbClr val="0C343D"/>
                </a:solidFill>
              </a:rPr>
              <a:t>or EDF scheduling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Operation </a:t>
            </a:r>
            <a:r>
              <a:rPr lang="en" sz="2000" dirty="0" smtClean="0">
                <a:solidFill>
                  <a:srgbClr val="0C343D"/>
                </a:solidFill>
              </a:rPr>
              <a:t>execution </a:t>
            </a:r>
            <a:r>
              <a:rPr lang="en" sz="2000" dirty="0">
                <a:solidFill>
                  <a:srgbClr val="0C343D"/>
                </a:solidFill>
              </a:rPr>
              <a:t>is </a:t>
            </a:r>
            <a:r>
              <a:rPr lang="en" sz="2000" dirty="0" smtClean="0">
                <a:solidFill>
                  <a:srgbClr val="0C343D"/>
                </a:solidFill>
              </a:rPr>
              <a:t>single-threaded (i.e. nonpreemptive) per component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Single threaded operation execution helps avoid synchronization primitives and locking </a:t>
            </a:r>
            <a:r>
              <a:rPr lang="en" sz="2000" dirty="0" smtClean="0">
                <a:solidFill>
                  <a:srgbClr val="0C343D"/>
                </a:solidFill>
              </a:rPr>
              <a:t>mechanisms in application code</a:t>
            </a: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Component Model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46493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Software </a:t>
            </a:r>
            <a:r>
              <a:rPr lang="en" sz="2000" dirty="0" smtClean="0">
                <a:solidFill>
                  <a:srgbClr val="0C343D"/>
                </a:solidFill>
              </a:rPr>
              <a:t>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Represents a ROS Workspace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Defines Messages, Services and Components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Hardware 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Defines Hardware Devices - IP Address, SSH Keys, Architecture etc. 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Deployment 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 ROS Nodes (Processes)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Instantiate Components (from Software Model) in ROS Nodes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 a ROS Node to Hardware Mapping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lvl="5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ROSMOD Projects: Models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767081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pic>
        <p:nvPicPr>
          <p:cNvPr id="1026" name="Picture 2" descr="C:\Users\prana\OneDrive\Documents\Thesis Proposal\Pranav Thesis\ref\papers\RSP2015--ROSMOD\figs\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200618"/>
            <a:ext cx="6732587" cy="54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Workspace Generation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718953"/>
            <a:ext cx="5715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1"/>
          <p:cNvSpPr txBox="1">
            <a:spLocks noGrp="1"/>
          </p:cNvSpPr>
          <p:nvPr>
            <p:ph type="body" idx="1"/>
          </p:nvPr>
        </p:nvSpPr>
        <p:spPr>
          <a:xfrm>
            <a:off x="76200" y="1612398"/>
            <a:ext cx="3498300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C++ Classes for each ROSMOD Component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Package-specific msg and srv files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Logging and XML parsing framework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Build system files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Code preservation markers and Doxygen comments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Follows ROS Package guidelines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ROSMOD Application Development</a:t>
            </a:r>
          </a:p>
        </p:txBody>
      </p:sp>
      <p:sp>
        <p:nvSpPr>
          <p:cNvPr id="5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Prepare a ROSMOD Model of the application: interfaces, architecture, deployment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Generate the ROS Workspace using ROSMOD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Generated code includes Code-Preservation Markers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Add </a:t>
            </a:r>
            <a:r>
              <a:rPr lang="en" sz="2000" i="1" dirty="0" smtClean="0">
                <a:solidFill>
                  <a:srgbClr val="0C343D"/>
                </a:solidFill>
              </a:rPr>
              <a:t>business logic code</a:t>
            </a:r>
            <a:r>
              <a:rPr lang="en" sz="2000" dirty="0" smtClean="0">
                <a:solidFill>
                  <a:srgbClr val="0C343D"/>
                </a:solidFill>
              </a:rPr>
              <a:t> to generated skeleton callbacks/operations</a:t>
            </a:r>
            <a:endParaRPr lang="en" sz="16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Add new components, ports, messages etc. to the model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Re-generate ROS Workspace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Previously added business logic code is preserved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Newly added modeling elements manifest as new code segments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No need to complete the ROSMOD model to begin implementing the application code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On-the-fly feature additions and rapid prototyping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828</Words>
  <Application>Microsoft Office PowerPoint</Application>
  <PresentationFormat>On-screen Show (4:3)</PresentationFormat>
  <Paragraphs>112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Proxima Nova</vt:lpstr>
      <vt:lpstr>Wingdings</vt:lpstr>
      <vt:lpstr>Courier New</vt:lpstr>
      <vt:lpstr>spearmint</vt:lpstr>
      <vt:lpstr>ROSMOD: A Toolsuite for Modeling, Generating, Deploying, and Managing Distributed Real-time Component-based Software using ROS</vt:lpstr>
      <vt:lpstr>Introduction</vt:lpstr>
      <vt:lpstr>Robot Operating System (ROS)</vt:lpstr>
      <vt:lpstr>ROSMOD Component</vt:lpstr>
      <vt:lpstr>Component Model</vt:lpstr>
      <vt:lpstr>ROSMOD Projects: Models</vt:lpstr>
      <vt:lpstr>Graphical User Interface</vt:lpstr>
      <vt:lpstr>Workspace Generation</vt:lpstr>
      <vt:lpstr>ROSMOD Application Development</vt:lpstr>
      <vt:lpstr>Software Deployment Infrastructure</vt:lpstr>
      <vt:lpstr>Autonomous Ground Support Equipment (AGSE) Robot</vt:lpstr>
      <vt:lpstr>NASA Student Launch Competition</vt:lpstr>
      <vt:lpstr>AGSE Overview</vt:lpstr>
      <vt:lpstr>Mechanical Construction</vt:lpstr>
      <vt:lpstr>ROSMOD AGSE Software Model</vt:lpstr>
      <vt:lpstr>AGSE Software Deployment</vt:lpstr>
      <vt:lpstr>ROSMOD AGSE Deployment</vt:lpstr>
      <vt:lpstr>Software Rapid Prototyping </vt:lpstr>
      <vt:lpstr>Competition Highlights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ROSMOD</dc:title>
  <dc:creator>Pranav Srinivas Kumar</dc:creator>
  <cp:lastModifiedBy>Survivor of Hathsin</cp:lastModifiedBy>
  <cp:revision>16</cp:revision>
  <dcterms:modified xsi:type="dcterms:W3CDTF">2015-10-08T11:07:14Z</dcterms:modified>
</cp:coreProperties>
</file>